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81" r:id="rId2"/>
    <p:sldId id="283" r:id="rId3"/>
    <p:sldId id="286" r:id="rId4"/>
    <p:sldId id="284" r:id="rId5"/>
    <p:sldId id="278" r:id="rId6"/>
    <p:sldId id="294" r:id="rId7"/>
    <p:sldId id="288" r:id="rId8"/>
    <p:sldId id="289" r:id="rId9"/>
    <p:sldId id="287" r:id="rId10"/>
    <p:sldId id="291" r:id="rId11"/>
    <p:sldId id="298" r:id="rId12"/>
    <p:sldId id="292" r:id="rId13"/>
    <p:sldId id="295" r:id="rId14"/>
    <p:sldId id="29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84FBC-E856-47E6-9AA5-D54FACC9BD0D}" type="datetimeFigureOut">
              <a:rPr lang="en-US" smtClean="0"/>
              <a:pPr/>
              <a:t>6/14/2015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610DE-5D69-48B8-B4A7-85316F129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610DE-5D69-48B8-B4A7-85316F1292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5ABC80-3BB4-4A26-B1A7-5F126EEBB6DF}" type="datetime1">
              <a:rPr lang="en-US" smtClean="0"/>
              <a:t>6/14/2015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E44A60-8152-43E1-8041-01ADDC3B2ED4}" type="datetime1">
              <a:rPr lang="en-US" smtClean="0"/>
              <a:t>6/14/2015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6F45DA-EBB9-4915-9CBA-DCC1DFB5435E}" type="datetime1">
              <a:rPr lang="en-US" smtClean="0"/>
              <a:t>6/14/2015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6482D8-C57D-49D8-94CD-9765B3C647A6}" type="datetime1">
              <a:rPr lang="en-US" smtClean="0"/>
              <a:t>6/14/2015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38DAB6-DB39-4C48-9118-453044A07935}" type="datetime1">
              <a:rPr lang="en-US" smtClean="0"/>
              <a:t>6/14/2015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27856-E250-41B4-B402-B31FE838A635}" type="datetime1">
              <a:rPr lang="en-US" smtClean="0"/>
              <a:t>6/14/2015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A65930-57F3-4A8F-AB45-0C71D3A9045B}" type="datetime1">
              <a:rPr lang="en-US" smtClean="0"/>
              <a:t>6/14/2015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F717A6-E148-422A-AC0A-70885D64130C}" type="datetime1">
              <a:rPr lang="en-US" smtClean="0"/>
              <a:t>6/14/2015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2FB20C-FB79-40EA-B984-B86C42AAB82B}" type="datetime1">
              <a:rPr lang="en-US" smtClean="0"/>
              <a:t>6/14/2015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374F4F-CA15-4444-BC54-CAA6561437BE}" type="datetime1">
              <a:rPr lang="en-US" smtClean="0"/>
              <a:t>6/14/2015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58C286-FCF4-456E-AC62-9C2417355262}" type="datetime1">
              <a:rPr lang="en-US" smtClean="0"/>
              <a:t>6/14/2015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2EF2E4D-48E5-41CA-B99A-5F32E58EF947}" type="datetime1">
              <a:rPr lang="en-US" smtClean="0"/>
              <a:t>6/14/2015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37457E7-F251-4B39-902F-7A0E0F52A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3880" cy="1051560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Study of optical properties of aerogel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 descr="Aerogel_han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3886200" cy="2736698"/>
          </a:xfrm>
        </p:spPr>
      </p:pic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105400"/>
            <a:ext cx="1219200" cy="13716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03452" y="5020270"/>
            <a:ext cx="1790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Indra Sapkota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3000">
        <p14:prism isContent="1" isInverted="1"/>
      </p:transition>
    </mc:Choice>
    <mc:Fallback>
      <p:transition spd="slow" advTm="4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868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"/>
              </a:rPr>
              <a:t/>
            </a:r>
            <a:br>
              <a:rPr lang="en-US" b="1" dirty="0">
                <a:cs typeface="Calibri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1219200"/>
          <a:ext cx="4572000" cy="4620060"/>
        </p:xfrm>
        <a:graphic>
          <a:graphicData uri="http://schemas.openxmlformats.org/drawingml/2006/table">
            <a:tbl>
              <a:tblPr/>
              <a:tblGrid>
                <a:gridCol w="541702"/>
                <a:gridCol w="1134698"/>
                <a:gridCol w="1447800"/>
                <a:gridCol w="1447800"/>
              </a:tblGrid>
              <a:tr h="76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Test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Tile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X ±0.034 cm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(Thickness)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+mn-lt"/>
                          <a:ea typeface="Calibri"/>
                          <a:cs typeface="Calibri"/>
                        </a:rPr>
                        <a:t>λ</a:t>
                      </a:r>
                      <a:r>
                        <a:rPr lang="en-US" sz="16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abs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(cm)</a:t>
                      </a:r>
                      <a:r>
                        <a:rPr lang="en-US" sz="28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±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0.78  in  1</a:t>
                      </a:r>
                      <a:r>
                        <a:rPr lang="en-US" sz="16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Times New Roman"/>
                        </a:rPr>
                        <a:t>test</a:t>
                      </a:r>
                      <a:endParaRPr lang="en-US" sz="1800" b="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+mn-lt"/>
                          <a:ea typeface="Calibri"/>
                          <a:cs typeface="Calibri"/>
                        </a:rPr>
                        <a:t>λ</a:t>
                      </a:r>
                      <a:r>
                        <a:rPr lang="en-US" sz="16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abs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(cm)</a:t>
                      </a:r>
                      <a:r>
                        <a:rPr lang="en-US" sz="28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±</a:t>
                      </a: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1.87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-25000" dirty="0" smtClean="0">
                          <a:latin typeface="+mn-lt"/>
                          <a:ea typeface="Calibri"/>
                          <a:cs typeface="Times New Roman"/>
                        </a:rPr>
                        <a:t> in  2</a:t>
                      </a:r>
                      <a:r>
                        <a:rPr lang="en-US" sz="1600" b="1" baseline="30000" dirty="0" smtClean="0">
                          <a:latin typeface="+mn-lt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6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Times New Roman"/>
                        </a:rPr>
                        <a:t>test</a:t>
                      </a:r>
                      <a:endParaRPr lang="en-US" sz="20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1.1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12.22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2.2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12.9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3.3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12.6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4.4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11.2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5.5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10.1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9.29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7.7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8.8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9.9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9.7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8.25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7.91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12.1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13.2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9.42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7.85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86" marR="613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8382000" cy="1051560"/>
          </a:xfrm>
          <a:prstGeom prst="rect">
            <a:avLst/>
          </a:prstGeom>
          <a:solidFill>
            <a:srgbClr val="0070C0"/>
          </a:solidFill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Calibri"/>
              </a:rPr>
              <a:t>Calculated Value of Abs. length in two different  sets of Test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524001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Test : data were taken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July 2014,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Test : Data were taken after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repairing collimator to minimize size of beam spot on aerogel tile coming from  LED.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10/14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70104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Data Analysis</a:t>
            </a:r>
            <a:endParaRPr lang="en-US" sz="3200" dirty="0"/>
          </a:p>
        </p:txBody>
      </p:sp>
      <p:pic>
        <p:nvPicPr>
          <p:cNvPr id="5" name="Content Placeholder 4" descr="data plot test1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53000" y="1036562"/>
            <a:ext cx="3886200" cy="2421164"/>
          </a:xfrm>
        </p:spPr>
      </p:pic>
      <p:pic>
        <p:nvPicPr>
          <p:cNvPr id="8" name="Picture 7" descr="test2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999" y="3483809"/>
            <a:ext cx="3886201" cy="2421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75" y="1266885"/>
            <a:ext cx="4378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from the two measurements show different trends in the absorption length.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Test1: abs. length  deviates more at first tile but seems more consistent as number of tile increases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Mean abs. length is 9.58 cm with SD ±0.7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Test 2: Until 4 tiles, abs. length looks  somewhat similar but afterwards decreases  with increase of number tile. </a:t>
            </a:r>
          </a:p>
          <a:p>
            <a:pPr lvl="2"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Mean abs. length is 9.36 cm  with  SD ±1.87</a:t>
            </a:r>
          </a:p>
          <a:p>
            <a:pPr lvl="1"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 scattering and absorption takes place simultaneously,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may be an increase of scattering effect  as number of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tiles increased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11/14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705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Analysis</a:t>
            </a:r>
            <a:endParaRPr lang="en-US" dirty="0"/>
          </a:p>
        </p:txBody>
      </p:sp>
      <p:pic>
        <p:nvPicPr>
          <p:cNvPr id="5" name="Content Placeholder 3" descr="graph1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028468"/>
            <a:ext cx="3967579" cy="2476731"/>
          </a:xfrm>
          <a:prstGeom prst="rect">
            <a:avLst/>
          </a:prstGeom>
        </p:spPr>
      </p:pic>
      <p:pic>
        <p:nvPicPr>
          <p:cNvPr id="6" name="Content Placeholder 3" descr="indra slop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05200"/>
            <a:ext cx="3989291" cy="2575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295400"/>
            <a:ext cx="4038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literature abs. length should be independent of thickness and expected to be constant for particular wavelength.</a:t>
            </a:r>
          </a:p>
          <a:p>
            <a:endParaRPr lang="en-US" dirty="0" smtClean="0"/>
          </a:p>
          <a:p>
            <a:r>
              <a:rPr lang="en-US" dirty="0" smtClean="0"/>
              <a:t>We have measured at 400nm.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Comparison of the slopes of the best fit to the data and the literature value. </a:t>
            </a:r>
          </a:p>
          <a:p>
            <a:pPr lvl="1"/>
            <a:r>
              <a:rPr lang="en-US" dirty="0" smtClean="0"/>
              <a:t>Reciprocal of the slopes shown gives the absorption length.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 x/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(I-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/I</a:t>
            </a:r>
            <a:r>
              <a:rPr lang="en-US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81600" y="5486400"/>
            <a:ext cx="3581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19600" y="5486400"/>
            <a:ext cx="838200" cy="5941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7000" y="595883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Literature value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98894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Quadratic fit to the log of the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3516868"/>
            <a:ext cx="309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Slope of the fit function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96000" y="4572000"/>
            <a:ext cx="0" cy="1295400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12/14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83880" cy="7467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Out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18795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Instruments are going to be optimized.  Reproducibility of data will be checked.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Further set of experiment is going to be  done to investigate systematic error. </a:t>
            </a:r>
          </a:p>
          <a:p>
            <a:r>
              <a:rPr lang="en-US" dirty="0" smtClean="0">
                <a:latin typeface="Times Bold Italic" pitchFamily="18" charset="0"/>
                <a:cs typeface="Times New Roman" pitchFamily="18" charset="0"/>
              </a:rPr>
              <a:t> New approach to study absorption length using integrating sphere will be developed</a:t>
            </a:r>
            <a:r>
              <a:rPr lang="en-US" dirty="0" smtClean="0">
                <a:latin typeface="Times Bold Italic" pitchFamily="18" charset="0"/>
              </a:rPr>
              <a:t>.</a:t>
            </a:r>
            <a:endParaRPr lang="en-US" dirty="0">
              <a:latin typeface="Times Bold Italic" pitchFamily="18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13/14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183880" cy="7467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like to thank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HUGS organizer to provide me this great opportunity to enhance my knowledge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and experience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toward the research in Nuclear Physics.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800600"/>
            <a:ext cx="356847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Thank you !</a:t>
            </a:r>
            <a:endParaRPr lang="en-US" sz="4400" dirty="0"/>
          </a:p>
        </p:txBody>
      </p:sp>
      <p:sp>
        <p:nvSpPr>
          <p:cNvPr id="7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14/14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81000"/>
            <a:ext cx="8336280" cy="9144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Outline of the study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679448"/>
            <a:ext cx="8183880" cy="41879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Refractive index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Transmittance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Absorption length and scattering length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Outlook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Acknowledgement</a:t>
            </a:r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183880" cy="70104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Refractive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4800600" cy="1295400"/>
          </a:xfrm>
        </p:spPr>
        <p:txBody>
          <a:bodyPr>
            <a:normAutofit fontScale="40000" lnSpcReduction="20000"/>
          </a:bodyPr>
          <a:lstStyle/>
          <a:p>
            <a:pPr>
              <a:buClrTx/>
              <a:buSzPct val="102000"/>
              <a:buFont typeface="Arial" pitchFamily="34" charset="0"/>
              <a:buChar char="•"/>
            </a:pPr>
            <a:endParaRPr lang="en-US" sz="4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SzPct val="102000"/>
              <a:buFont typeface="Arial" pitchFamily="34" charset="0"/>
              <a:buChar char="•"/>
            </a:pP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Uniformity in  refractive index is equally  important  for the threshold momentum since large number of aerogel tiles were used for the detector  construction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Content Placeholder 5" descr="shms-aero-v06 (1)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81200"/>
            <a:ext cx="3466339" cy="2979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5105401"/>
            <a:ext cx="3352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Momentum threshold for proton, pion and 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according to the aerogel refractive index.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066800"/>
            <a:ext cx="5768340" cy="137160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Pct val="102000"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SHMS Detector is a threshold detector which needs several refractive indices to cover full range of  particle momentum</a:t>
            </a:r>
          </a:p>
          <a:p>
            <a:pPr marL="722376" lvl="1" indent="-265176">
              <a:spcBef>
                <a:spcPts val="250"/>
              </a:spcBef>
              <a:buSzPct val="102000"/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SHMS aerogel detector uses 4 indices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2362200"/>
            <a:ext cx="4526280" cy="1143000"/>
          </a:xfrm>
          <a:prstGeom prst="rect">
            <a:avLst/>
          </a:prstGeom>
        </p:spPr>
        <p:txBody>
          <a:bodyPr vert="horz" lIns="182880" tIns="91440">
            <a:normAutofit fontScale="92500" lnSpcReduction="20000"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Pct val="102000"/>
              <a:buFont typeface="Arial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Threshold momentum is function of  refractive index      i.e. p</a:t>
            </a:r>
            <a:r>
              <a:rPr kumimoji="0" lang="en-US" sz="21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=m/√(n</a:t>
            </a:r>
            <a:r>
              <a:rPr kumimoji="0" lang="en-US" sz="21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-1), where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refractive index and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mass of particle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3/14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91400" cy="762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Refractive index measurement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905000"/>
            <a:ext cx="2576350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219200"/>
            <a:ext cx="8183880" cy="4721352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Measurements of the refractive index of tiles were performed based on Snell’s law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Refraction of outgoing light is used to calculate refractive index</a:t>
            </a:r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Tiles  Refractive index</a:t>
            </a:r>
          </a:p>
          <a:p>
            <a:pPr>
              <a:buNone/>
            </a:pPr>
            <a:r>
              <a:rPr lang="en-US" sz="1600" dirty="0" smtClean="0"/>
              <a:t>sp30</a:t>
            </a:r>
            <a:r>
              <a:rPr lang="en-US" sz="1600" dirty="0" smtClean="0">
                <a:solidFill>
                  <a:srgbClr val="FF0000"/>
                </a:solidFill>
              </a:rPr>
              <a:t> 1.0303 ± 0.0007</a:t>
            </a:r>
          </a:p>
          <a:p>
            <a:pPr>
              <a:buNone/>
            </a:pPr>
            <a:r>
              <a:rPr lang="en-US" sz="1600" dirty="0" smtClean="0"/>
              <a:t>sp20</a:t>
            </a:r>
            <a:r>
              <a:rPr lang="en-US" sz="1600" dirty="0" smtClean="0">
                <a:solidFill>
                  <a:srgbClr val="FF0000"/>
                </a:solidFill>
              </a:rPr>
              <a:t> 1.0198 ± 0.0009 </a:t>
            </a:r>
          </a:p>
          <a:p>
            <a:pPr>
              <a:buNone/>
            </a:pPr>
            <a:r>
              <a:rPr lang="en-US" sz="1600" dirty="0" smtClean="0"/>
              <a:t>sp15</a:t>
            </a:r>
            <a:r>
              <a:rPr lang="en-US" sz="1600" dirty="0" smtClean="0">
                <a:solidFill>
                  <a:srgbClr val="FF0000"/>
                </a:solidFill>
              </a:rPr>
              <a:t> 1.0152 ± 0.0004</a:t>
            </a:r>
          </a:p>
          <a:p>
            <a:pPr>
              <a:buNone/>
            </a:pPr>
            <a:r>
              <a:rPr lang="en-US" sz="1600" dirty="0" smtClean="0"/>
              <a:t>sp11</a:t>
            </a:r>
            <a:r>
              <a:rPr lang="en-US" sz="1600" dirty="0" smtClean="0">
                <a:solidFill>
                  <a:srgbClr val="FF0000"/>
                </a:solidFill>
              </a:rPr>
              <a:t> 1.0111 ± 0.0003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4070132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4130566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2362" y="51816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2362" y="52578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71600" y="389146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hms-aero-v06 (1)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3505200"/>
            <a:ext cx="2699256" cy="2362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05400" y="5867400"/>
            <a:ext cx="3733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3.Measurements of refractive index of aerogel tiles used</a:t>
            </a:r>
          </a:p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for the construction of the four trays of the detector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2800" y="4267200"/>
            <a:ext cx="2175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2.Schematic of the setup used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to measure the  refractive index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of aerogel tiles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" y="5334000"/>
            <a:ext cx="3602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1.Aerogel refractive index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measured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for a sample of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the tiles used on the construction of each tray. The refractive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index of aerogel was calculated using equation above  assuming</a:t>
            </a:r>
          </a:p>
          <a:p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nair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= 1.000265.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shms-aero-v06 (1)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362200"/>
            <a:ext cx="3011976" cy="1298254"/>
          </a:xfrm>
          <a:prstGeom prst="rect">
            <a:avLst/>
          </a:prstGeom>
        </p:spPr>
      </p:pic>
      <p:sp>
        <p:nvSpPr>
          <p:cNvPr id="17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4/14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54864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Transmittance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183880" cy="22098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this spectrometer, a beam of light with tunable wavelength,  is split into two beams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first beam goes directly to the light sensor for the measurement of the reference light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While the second beam goes through one aerogel tile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Measurement done  in the  range of wavelength length from 200nm to 900nm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657600"/>
            <a:ext cx="1925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LAMBDA 750 UV/Vis/NIR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Spectrophotometer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Spectrometer_Perker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4419600" cy="2130565"/>
          </a:xfrm>
          <a:prstGeom prst="rect">
            <a:avLst/>
          </a:prstGeom>
        </p:spPr>
      </p:pic>
      <p:pic>
        <p:nvPicPr>
          <p:cNvPr id="11" name="Picture 10" descr="Spectrometer_t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133600"/>
            <a:ext cx="2590800" cy="1946526"/>
          </a:xfrm>
          <a:prstGeom prst="rect">
            <a:avLst/>
          </a:prstGeom>
        </p:spPr>
      </p:pic>
      <p:sp>
        <p:nvSpPr>
          <p:cNvPr id="9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5/14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9906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Results from Transmittance Measurement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83880" cy="2209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SP-30 tiles have a higher transmittance than SP-20 tiles from the same company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statistical fluctuation of light transmittance for the different tiles with the same refractive index is lower than 4%.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systematic uncertainty of the measurements is ±0.1%.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hms-aero-v06 (1)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307363"/>
            <a:ext cx="3429000" cy="2967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638800"/>
            <a:ext cx="382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Mean value of the light transmittance of aerogel measured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over a sample of 10 − 15% of the tiles used in the con-</a:t>
            </a:r>
          </a:p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struction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of the detector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6/14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82296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Scattering and absorption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83880" cy="4648200"/>
          </a:xfrm>
        </p:spPr>
        <p:txBody>
          <a:bodyPr>
            <a:noAutofit/>
          </a:bodyPr>
          <a:lstStyle/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Scattering, transmittance, and absorption occur  simultaneously</a:t>
            </a: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They are related by equation,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T(λ) = (1 − R(λ))exp(−t(1/L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abs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)− t(1/L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)), Where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thickness of aerogel  tile.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is a reflectivity.  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These are the important parameter which determine light loss in detector</a:t>
            </a:r>
          </a:p>
          <a:p>
            <a:pPr>
              <a:buSzPct val="120000"/>
              <a:buNone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scattering length in aerogel is determined by their</a:t>
            </a:r>
          </a:p>
          <a:p>
            <a:pPr>
              <a:buSzPct val="120000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internal structure (pores) and goes as L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scat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∼ λ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absorption length is due to impurities and has an</a:t>
            </a:r>
          </a:p>
          <a:p>
            <a:pPr>
              <a:buSzPct val="120000"/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order of magnitude L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abs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∼  λ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SzPct val="120000"/>
              <a:buFont typeface="Arial" pitchFamily="34" charset="0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To disentangle  the three contribution,  we have to measure more than once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None/>
            </a:pPr>
            <a:r>
              <a:rPr lang="en-US" sz="1800" dirty="0" smtClean="0"/>
              <a:t> 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120000"/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7/14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28" y="0"/>
            <a:ext cx="8763000" cy="105156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Experimental set up for determination of Absorption length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819375"/>
            <a:ext cx="3126025" cy="234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6629400" y="4157725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4190975"/>
            <a:ext cx="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5489" y="5943575"/>
            <a:ext cx="121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Aerogel Tile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25146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</a:t>
            </a:r>
            <a:endParaRPr lang="en-US" dirty="0"/>
          </a:p>
        </p:txBody>
      </p:sp>
      <p:pic>
        <p:nvPicPr>
          <p:cNvPr id="10" name="Picture 9" descr="IMG_1805.JPG"/>
          <p:cNvPicPr>
            <a:picLocks noChangeAspect="1"/>
          </p:cNvPicPr>
          <p:nvPr/>
        </p:nvPicPr>
        <p:blipFill>
          <a:blip r:embed="rId3" cstate="print"/>
          <a:srcRect l="5714" t="13651" r="58022" b="21587"/>
          <a:stretch>
            <a:fillRect/>
          </a:stretch>
        </p:blipFill>
        <p:spPr>
          <a:xfrm>
            <a:off x="6172200" y="2743200"/>
            <a:ext cx="553743" cy="741680"/>
          </a:xfrm>
          <a:prstGeom prst="rect">
            <a:avLst/>
          </a:prstGeom>
        </p:spPr>
      </p:pic>
      <p:pic>
        <p:nvPicPr>
          <p:cNvPr id="11" name="Picture 10" descr="IMG_1805.JPG"/>
          <p:cNvPicPr>
            <a:picLocks noChangeAspect="1"/>
          </p:cNvPicPr>
          <p:nvPr/>
        </p:nvPicPr>
        <p:blipFill>
          <a:blip r:embed="rId3" cstate="print"/>
          <a:srcRect l="46234" t="13651" r="8571" b="21587"/>
          <a:stretch>
            <a:fillRect/>
          </a:stretch>
        </p:blipFill>
        <p:spPr>
          <a:xfrm>
            <a:off x="4343399" y="4003269"/>
            <a:ext cx="977685" cy="1050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502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Aerogel Tile holder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55606" y="4535235"/>
            <a:ext cx="228600" cy="8749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78468" y="5410166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21085" y="4065039"/>
            <a:ext cx="609600" cy="430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91000" y="3581400"/>
            <a:ext cx="101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box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629400" y="3352800"/>
            <a:ext cx="685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34000" y="3810000"/>
            <a:ext cx="244437" cy="30161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IMG_0417.ep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97732" y="2819400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Set up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1000" y="2876490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Set up 2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1" name="Content Placeholder 21" descr="IMG_095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286000" y="4419600"/>
            <a:ext cx="1143000" cy="753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9600" y="5238690"/>
            <a:ext cx="266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Integrating sphere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394" y="1143000"/>
            <a:ext cx="6979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 have built Two set up to measure the absorption length.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Integrating sphere, Rectangular aerogel holder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5" name="Content Placeholder 3" descr="yfs-050_1z.jpg"/>
          <p:cNvPicPr>
            <a:picLocks noChangeAspect="1"/>
          </p:cNvPicPr>
          <p:nvPr/>
        </p:nvPicPr>
        <p:blipFill>
          <a:blip r:embed="rId6" cstate="print"/>
          <a:srcRect l="3450" t="2500" r="1853" b="2016"/>
          <a:stretch>
            <a:fillRect/>
          </a:stretch>
        </p:blipFill>
        <p:spPr>
          <a:xfrm>
            <a:off x="2257864" y="2576732"/>
            <a:ext cx="1143000" cy="92765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6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8</a:t>
            </a:r>
            <a:r>
              <a:rPr lang="en-US" sz="1600" b="1" dirty="0" smtClean="0">
                <a:solidFill>
                  <a:schemeClr val="tx1"/>
                </a:solidFill>
              </a:rPr>
              <a:t>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83880" cy="105156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Absorption length  measurement strategy (Using Set up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183880" cy="4572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The idea is to measure the light collection in the box with and without the aerogel.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Blue LED is used as light source.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5 inch PMT is used to collect light intensity.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interface of PMT and LED is filled with aerogel tile.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Intensity of light recorded with aerogel (I), with out aerogel (I</a:t>
            </a:r>
            <a:r>
              <a:rPr lang="en-US" sz="1800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at LED flashing and while at dark (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aseline="-25000" dirty="0" err="1" smtClean="0"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(no LED flashing).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Equation used  to calculate absorption length.</a:t>
            </a:r>
          </a:p>
          <a:p>
            <a:pPr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I=Io exp (-x/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baseline="-25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where  I  is number of photon count in presence of aerogel and Io is number of photon count with out aerogel. X is thickness of aerogel.</a:t>
            </a:r>
          </a:p>
          <a:p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(I/Io)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general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λ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abs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- x/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(I-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/I</a:t>
            </a:r>
            <a:r>
              <a:rPr lang="en-US" sz="1800" b="1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baseline="-2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dark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2291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971800" y="6019800"/>
            <a:ext cx="1066800" cy="45720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kumimoji="0" sz="1000" kern="1200"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</a:rPr>
              <a:t>9/14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3911</TotalTime>
  <Words>1045</Words>
  <Application>Microsoft Office PowerPoint</Application>
  <PresentationFormat>On-screen Show (4:3)</PresentationFormat>
  <Paragraphs>191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Aspect</vt:lpstr>
      <vt:lpstr>Study of optical properties of aerogel</vt:lpstr>
      <vt:lpstr>Outline of the study </vt:lpstr>
      <vt:lpstr>Refractive Index</vt:lpstr>
      <vt:lpstr>Refractive index measurement</vt:lpstr>
      <vt:lpstr>Transmittance Measurement</vt:lpstr>
      <vt:lpstr>Results from Transmittance Measurement </vt:lpstr>
      <vt:lpstr>Scattering and absorption </vt:lpstr>
      <vt:lpstr>Experimental set up for determination of Absorption length</vt:lpstr>
      <vt:lpstr>Absorption length  measurement strategy (Using Set up 2)</vt:lpstr>
      <vt:lpstr>  </vt:lpstr>
      <vt:lpstr>Data Analysis</vt:lpstr>
      <vt:lpstr>Data Analysis</vt:lpstr>
      <vt:lpstr>Out look</vt:lpstr>
      <vt:lpstr>Acknowledgement</vt:lpstr>
    </vt:vector>
  </TitlesOfParts>
  <Company>Clark Atlanta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Indra</dc:creator>
  <cp:lastModifiedBy>laxmi sapkota</cp:lastModifiedBy>
  <cp:revision>62</cp:revision>
  <dcterms:created xsi:type="dcterms:W3CDTF">2015-01-10T17:04:19Z</dcterms:created>
  <dcterms:modified xsi:type="dcterms:W3CDTF">2015-06-15T02:24:51Z</dcterms:modified>
</cp:coreProperties>
</file>